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7775575" cy="10907713"/>
  <p:notesSz cx="7318375" cy="104505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92">
          <p15:clr>
            <a:srgbClr val="A4A3A4"/>
          </p15:clr>
        </p15:guide>
        <p15:guide id="2" pos="230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6D9A"/>
    <a:srgbClr val="000099"/>
    <a:srgbClr val="2B4075"/>
    <a:srgbClr val="006600"/>
    <a:srgbClr val="6FBA2C"/>
    <a:srgbClr val="663300"/>
    <a:srgbClr val="996633"/>
    <a:srgbClr val="FFFFE1"/>
    <a:srgbClr val="FFFFCC"/>
    <a:srgbClr val="00B9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3" autoAdjust="0"/>
    <p:restoredTop sz="99515" autoAdjust="0"/>
  </p:normalViewPr>
  <p:slideViewPr>
    <p:cSldViewPr snapToGrid="0">
      <p:cViewPr varScale="1">
        <p:scale>
          <a:sx n="69" d="100"/>
          <a:sy n="69" d="100"/>
        </p:scale>
        <p:origin x="3030" y="48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2148" y="-108"/>
      </p:cViewPr>
      <p:guideLst>
        <p:guide orient="horz" pos="3292"/>
        <p:guide pos="23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3171825" cy="522288"/>
          </a:xfrm>
          <a:prstGeom prst="rect">
            <a:avLst/>
          </a:prstGeom>
        </p:spPr>
        <p:txBody>
          <a:bodyPr vert="horz" lIns="91406" tIns="45704" rIns="91406" bIns="45704" rtlCol="0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144966" y="0"/>
            <a:ext cx="3171825" cy="522288"/>
          </a:xfrm>
          <a:prstGeom prst="rect">
            <a:avLst/>
          </a:prstGeom>
        </p:spPr>
        <p:txBody>
          <a:bodyPr vert="horz" lIns="91406" tIns="45704" rIns="91406" bIns="45704" rtlCol="0"/>
          <a:lstStyle>
            <a:lvl1pPr algn="r">
              <a:defRPr sz="1100"/>
            </a:lvl1pPr>
          </a:lstStyle>
          <a:p>
            <a:fld id="{EA4C0380-2DE9-498B-B68D-60B46204BA80}" type="datetimeFigureOut">
              <a:rPr kumimoji="1" lang="ja-JP" altLang="en-US" smtClean="0"/>
              <a:t>2025/11/17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" y="9926642"/>
            <a:ext cx="3171825" cy="522287"/>
          </a:xfrm>
          <a:prstGeom prst="rect">
            <a:avLst/>
          </a:prstGeom>
        </p:spPr>
        <p:txBody>
          <a:bodyPr vert="horz" lIns="91406" tIns="45704" rIns="91406" bIns="45704" rtlCol="0" anchor="b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144966" y="9926642"/>
            <a:ext cx="3171825" cy="522287"/>
          </a:xfrm>
          <a:prstGeom prst="rect">
            <a:avLst/>
          </a:prstGeom>
        </p:spPr>
        <p:txBody>
          <a:bodyPr vert="horz" lIns="91406" tIns="45704" rIns="91406" bIns="45704" rtlCol="0" anchor="b"/>
          <a:lstStyle>
            <a:lvl1pPr algn="r">
              <a:defRPr sz="1100"/>
            </a:lvl1pPr>
          </a:lstStyle>
          <a:p>
            <a:fld id="{78A262EF-70DF-4926-8929-0A60A2E81DC8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40521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3171295" cy="524339"/>
          </a:xfrm>
          <a:prstGeom prst="rect">
            <a:avLst/>
          </a:prstGeom>
        </p:spPr>
        <p:txBody>
          <a:bodyPr vert="horz" lIns="97130" tIns="48566" rIns="97130" bIns="48566" rtlCol="0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145392" y="2"/>
            <a:ext cx="3171295" cy="524339"/>
          </a:xfrm>
          <a:prstGeom prst="rect">
            <a:avLst/>
          </a:prstGeom>
        </p:spPr>
        <p:txBody>
          <a:bodyPr vert="horz" lIns="97130" tIns="48566" rIns="97130" bIns="48566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2025/11/17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01888" y="1304925"/>
            <a:ext cx="2514600" cy="35290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130" tIns="48566" rIns="97130" bIns="4856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31838" y="5029312"/>
            <a:ext cx="5854700" cy="4114889"/>
          </a:xfrm>
          <a:prstGeom prst="rect">
            <a:avLst/>
          </a:prstGeom>
        </p:spPr>
        <p:txBody>
          <a:bodyPr vert="horz" lIns="97130" tIns="48566" rIns="97130" bIns="4856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926178"/>
            <a:ext cx="3171295" cy="524338"/>
          </a:xfrm>
          <a:prstGeom prst="rect">
            <a:avLst/>
          </a:prstGeom>
        </p:spPr>
        <p:txBody>
          <a:bodyPr vert="horz" lIns="97130" tIns="48566" rIns="97130" bIns="48566" rtlCol="0" anchor="b"/>
          <a:lstStyle>
            <a:lvl1pPr algn="l">
              <a:defRPr sz="11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145392" y="9926178"/>
            <a:ext cx="3171295" cy="524338"/>
          </a:xfrm>
          <a:prstGeom prst="rect">
            <a:avLst/>
          </a:prstGeom>
        </p:spPr>
        <p:txBody>
          <a:bodyPr vert="horz" lIns="97130" tIns="48566" rIns="97130" bIns="48566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 dirty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11/17/2025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emf"/><Relationship Id="rId18" Type="http://schemas.openxmlformats.org/officeDocument/2006/relationships/image" Target="../media/image16.jp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hyperlink" Target="tel:0744-48-3196" TargetMode="External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図 5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" y="0"/>
            <a:ext cx="7776000" cy="11432968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159" y="2939617"/>
            <a:ext cx="2682245" cy="2852934"/>
          </a:xfrm>
          <a:prstGeom prst="rect">
            <a:avLst/>
          </a:prstGeom>
        </p:spPr>
      </p:pic>
      <p:grpSp>
        <p:nvGrpSpPr>
          <p:cNvPr id="9" name="グループ化 8"/>
          <p:cNvGrpSpPr/>
          <p:nvPr/>
        </p:nvGrpSpPr>
        <p:grpSpPr>
          <a:xfrm>
            <a:off x="790338" y="72572"/>
            <a:ext cx="6480000" cy="371440"/>
            <a:chOff x="648922" y="676040"/>
            <a:chExt cx="6480000" cy="371440"/>
          </a:xfrm>
        </p:grpSpPr>
        <p:sp>
          <p:nvSpPr>
            <p:cNvPr id="8" name="角丸四角形 7"/>
            <p:cNvSpPr/>
            <p:nvPr/>
          </p:nvSpPr>
          <p:spPr>
            <a:xfrm>
              <a:off x="648922" y="676040"/>
              <a:ext cx="6480000" cy="360000"/>
            </a:xfrm>
            <a:prstGeom prst="roundRect">
              <a:avLst>
                <a:gd name="adj" fmla="val 50000"/>
              </a:avLst>
            </a:prstGeom>
            <a:solidFill>
              <a:srgbClr val="2B4075"/>
            </a:solidFill>
          </p:spPr>
          <p:txBody>
            <a:bodyPr wrap="square" lIns="0" tIns="0" rIns="0" bIns="0" rtlCol="0" anchor="ctr">
              <a:spAutoFit/>
            </a:bodyPr>
            <a:lstStyle/>
            <a:p>
              <a:pPr algn="ctr"/>
              <a:endParaRPr kumimoji="1" lang="ja-JP" altLang="en-US" sz="32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1094047" y="678148"/>
              <a:ext cx="558975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1800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入会登録不要！ 冬期講習に入る前に塾をお試し体験！</a:t>
              </a:r>
            </a:p>
          </p:txBody>
        </p:sp>
      </p:grpSp>
      <p:pic>
        <p:nvPicPr>
          <p:cNvPr id="14" name="図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1541" y="5573065"/>
            <a:ext cx="600457" cy="502921"/>
          </a:xfrm>
          <a:prstGeom prst="rect">
            <a:avLst/>
          </a:prstGeom>
        </p:spPr>
      </p:pic>
      <p:pic>
        <p:nvPicPr>
          <p:cNvPr id="59" name="図 5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6224" y="7229172"/>
            <a:ext cx="1799365" cy="1795131"/>
          </a:xfrm>
          <a:prstGeom prst="rect">
            <a:avLst/>
          </a:prstGeom>
        </p:spPr>
      </p:pic>
      <p:pic>
        <p:nvPicPr>
          <p:cNvPr id="60" name="図 5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6059" y="7229172"/>
            <a:ext cx="1795131" cy="1795131"/>
          </a:xfrm>
          <a:prstGeom prst="rect">
            <a:avLst/>
          </a:prstGeom>
        </p:spPr>
      </p:pic>
      <p:pic>
        <p:nvPicPr>
          <p:cNvPr id="61" name="図 6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723" y="7229172"/>
            <a:ext cx="1795131" cy="1795131"/>
          </a:xfrm>
          <a:prstGeom prst="rect">
            <a:avLst/>
          </a:prstGeom>
        </p:spPr>
      </p:pic>
      <p:pic>
        <p:nvPicPr>
          <p:cNvPr id="62" name="図 6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36" y="9227752"/>
            <a:ext cx="7203350" cy="1440247"/>
          </a:xfrm>
          <a:prstGeom prst="rect">
            <a:avLst/>
          </a:prstGeom>
        </p:spPr>
      </p:pic>
      <p:grpSp>
        <p:nvGrpSpPr>
          <p:cNvPr id="63" name="グループ化 62"/>
          <p:cNvGrpSpPr/>
          <p:nvPr/>
        </p:nvGrpSpPr>
        <p:grpSpPr>
          <a:xfrm>
            <a:off x="1497359" y="3644473"/>
            <a:ext cx="3524828" cy="920051"/>
            <a:chOff x="2192073" y="1984821"/>
            <a:chExt cx="3524828" cy="920051"/>
          </a:xfrm>
        </p:grpSpPr>
        <p:pic>
          <p:nvPicPr>
            <p:cNvPr id="64" name="図 63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657650" y="2196644"/>
              <a:ext cx="639304" cy="372574"/>
            </a:xfrm>
            <a:prstGeom prst="rect">
              <a:avLst/>
            </a:prstGeom>
          </p:spPr>
        </p:pic>
        <p:sp>
          <p:nvSpPr>
            <p:cNvPr id="65" name="正方形/長方形 64"/>
            <p:cNvSpPr/>
            <p:nvPr/>
          </p:nvSpPr>
          <p:spPr>
            <a:xfrm>
              <a:off x="2192073" y="1984821"/>
              <a:ext cx="803425" cy="473976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 algn="r"/>
              <a:r>
                <a:rPr lang="en-US" altLang="ja-JP" sz="248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11</a:t>
              </a:r>
              <a:r>
                <a:rPr lang="ja-JP" altLang="en-US" sz="248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/</a:t>
              </a:r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2790083" y="2099897"/>
              <a:ext cx="950901" cy="772519"/>
            </a:xfrm>
            <a:prstGeom prst="rect">
              <a:avLst/>
            </a:prstGeom>
          </p:spPr>
          <p:txBody>
            <a:bodyPr wrap="none">
              <a:noAutofit/>
            </a:bodyPr>
            <a:lstStyle/>
            <a:p>
              <a:pPr algn="ctr"/>
              <a:r>
                <a:rPr lang="en-US" altLang="ja-JP" sz="442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22</a:t>
              </a:r>
              <a:endParaRPr lang="ja-JP" altLang="en-US" sz="442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7" name="正方形/長方形 66"/>
            <p:cNvSpPr/>
            <p:nvPr/>
          </p:nvSpPr>
          <p:spPr>
            <a:xfrm>
              <a:off x="2275643" y="2382931"/>
              <a:ext cx="819455" cy="346249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 algn="ctr"/>
              <a:r>
                <a:rPr lang="ja-JP" altLang="en-US" sz="1650" b="1" dirty="0">
                  <a:solidFill>
                    <a:srgbClr val="0068B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（土）</a:t>
              </a:r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4135792" y="2017277"/>
              <a:ext cx="807914" cy="473976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 algn="r"/>
              <a:r>
                <a:rPr lang="en-US" altLang="ja-JP" sz="248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12</a:t>
              </a:r>
              <a:r>
                <a:rPr lang="ja-JP" altLang="en-US" sz="248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/</a:t>
              </a:r>
            </a:p>
          </p:txBody>
        </p:sp>
        <p:sp>
          <p:nvSpPr>
            <p:cNvPr id="69" name="正方形/長方形 68"/>
            <p:cNvSpPr/>
            <p:nvPr/>
          </p:nvSpPr>
          <p:spPr>
            <a:xfrm>
              <a:off x="4766000" y="2132353"/>
              <a:ext cx="950901" cy="772519"/>
            </a:xfrm>
            <a:prstGeom prst="rect">
              <a:avLst/>
            </a:prstGeom>
          </p:spPr>
          <p:txBody>
            <a:bodyPr wrap="none">
              <a:noAutofit/>
            </a:bodyPr>
            <a:lstStyle/>
            <a:p>
              <a:pPr algn="ctr"/>
              <a:r>
                <a:rPr lang="en-US" altLang="ja-JP" sz="442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endParaRPr lang="ja-JP" altLang="en-US" sz="442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0" name="正方形/長方形 69"/>
            <p:cNvSpPr/>
            <p:nvPr/>
          </p:nvSpPr>
          <p:spPr>
            <a:xfrm>
              <a:off x="4223851" y="2415387"/>
              <a:ext cx="819455" cy="346249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 algn="ctr"/>
              <a:r>
                <a:rPr lang="ja-JP" altLang="en-US" sz="1650" b="1" dirty="0">
                  <a:solidFill>
                    <a:srgbClr val="0068B7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（土）</a:t>
              </a:r>
            </a:p>
          </p:txBody>
        </p:sp>
      </p:grpSp>
      <p:sp>
        <p:nvSpPr>
          <p:cNvPr id="71" name="正方形/長方形 70"/>
          <p:cNvSpPr/>
          <p:nvPr/>
        </p:nvSpPr>
        <p:spPr>
          <a:xfrm>
            <a:off x="230300" y="2774547"/>
            <a:ext cx="72859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00" b="1" spc="-140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大事なお子様のために、塾をしっかりと選んで頂きたいので、まずは</a:t>
            </a:r>
            <a:endParaRPr lang="en-US" altLang="ja-JP" sz="1800" b="1" spc="-140" dirty="0">
              <a:solidFill>
                <a:srgbClr val="00206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800" b="1" spc="-140" dirty="0">
                <a:solidFill>
                  <a:srgbClr val="00206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講習の前に様子をみてからご参加い頂ける機会を設けました！</a:t>
            </a:r>
            <a:endParaRPr lang="en-US" altLang="ja-JP" sz="1800" b="1" spc="-140" dirty="0">
              <a:solidFill>
                <a:srgbClr val="00206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72" name="グループ化 71"/>
          <p:cNvGrpSpPr/>
          <p:nvPr/>
        </p:nvGrpSpPr>
        <p:grpSpPr>
          <a:xfrm>
            <a:off x="1425855" y="5717121"/>
            <a:ext cx="1088087" cy="487826"/>
            <a:chOff x="1507816" y="5427503"/>
            <a:chExt cx="1088087" cy="487826"/>
          </a:xfrm>
        </p:grpSpPr>
        <p:pic>
          <p:nvPicPr>
            <p:cNvPr id="73" name="図 72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07816" y="5453856"/>
              <a:ext cx="1088087" cy="457250"/>
            </a:xfrm>
            <a:prstGeom prst="rect">
              <a:avLst/>
            </a:prstGeom>
          </p:spPr>
        </p:pic>
        <p:sp>
          <p:nvSpPr>
            <p:cNvPr id="74" name="正方形/長方形 73"/>
            <p:cNvSpPr/>
            <p:nvPr/>
          </p:nvSpPr>
          <p:spPr>
            <a:xfrm>
              <a:off x="1561158" y="5427503"/>
              <a:ext cx="954107" cy="48782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ja-JP" altLang="en-US" sz="2570" dirty="0">
                  <a:solidFill>
                    <a:srgbClr val="FFF100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対 象</a:t>
              </a:r>
            </a:p>
          </p:txBody>
        </p:sp>
      </p:grpSp>
      <p:sp>
        <p:nvSpPr>
          <p:cNvPr id="75" name="正方形/長方形 74"/>
          <p:cNvSpPr/>
          <p:nvPr/>
        </p:nvSpPr>
        <p:spPr>
          <a:xfrm>
            <a:off x="2636129" y="5758798"/>
            <a:ext cx="3523722" cy="4632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1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小学</a:t>
            </a:r>
            <a:r>
              <a:rPr lang="ja-JP" altLang="en-US" sz="2410" spc="-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生／</a:t>
            </a:r>
            <a:r>
              <a:rPr lang="ja-JP" altLang="en-US" sz="241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中学</a:t>
            </a:r>
            <a:r>
              <a:rPr lang="ja-JP" altLang="en-US" sz="2410" spc="-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生／</a:t>
            </a:r>
            <a:r>
              <a:rPr lang="ja-JP" altLang="en-US" sz="241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高校</a:t>
            </a:r>
            <a:r>
              <a:rPr lang="ja-JP" altLang="en-US" sz="2410" spc="-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生</a:t>
            </a:r>
            <a:endParaRPr lang="ja-JP" altLang="en-US" sz="241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6" name="グループ化 75"/>
          <p:cNvGrpSpPr/>
          <p:nvPr/>
        </p:nvGrpSpPr>
        <p:grpSpPr>
          <a:xfrm>
            <a:off x="787990" y="6257270"/>
            <a:ext cx="1088087" cy="487826"/>
            <a:chOff x="1548760" y="5427503"/>
            <a:chExt cx="1088087" cy="487826"/>
          </a:xfrm>
        </p:grpSpPr>
        <p:pic>
          <p:nvPicPr>
            <p:cNvPr id="77" name="図 76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48760" y="5453856"/>
              <a:ext cx="1088087" cy="457250"/>
            </a:xfrm>
            <a:prstGeom prst="rect">
              <a:avLst/>
            </a:prstGeom>
          </p:spPr>
        </p:pic>
        <p:sp>
          <p:nvSpPr>
            <p:cNvPr id="78" name="正方形/長方形 77"/>
            <p:cNvSpPr/>
            <p:nvPr/>
          </p:nvSpPr>
          <p:spPr>
            <a:xfrm>
              <a:off x="1643046" y="5427503"/>
              <a:ext cx="954107" cy="48782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ja-JP" altLang="en-US" sz="2570" dirty="0">
                  <a:solidFill>
                    <a:srgbClr val="FFF100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科 目</a:t>
              </a:r>
            </a:p>
          </p:txBody>
        </p:sp>
      </p:grpSp>
      <p:sp>
        <p:nvSpPr>
          <p:cNvPr id="83" name="正方形/長方形 82"/>
          <p:cNvSpPr/>
          <p:nvPr/>
        </p:nvSpPr>
        <p:spPr>
          <a:xfrm>
            <a:off x="3673854" y="6795490"/>
            <a:ext cx="40808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00" b="1" spc="-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 中 ・ 高 生 は  </a:t>
            </a:r>
            <a:r>
              <a:rPr lang="ja-JP" altLang="en-US" sz="1800" b="1" spc="-400" dirty="0">
                <a:solidFill>
                  <a:srgbClr val="E5001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映 像 授 業 体 験  </a:t>
            </a:r>
            <a:r>
              <a:rPr lang="ja-JP" altLang="en-US" sz="1800" b="1" spc="-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 セ ッ ト に ★</a:t>
            </a:r>
            <a:endParaRPr lang="en-US" altLang="ja-JP" sz="1800" b="1" spc="-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3705196" y="7296729"/>
            <a:ext cx="2041343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</a:pPr>
            <a:r>
              <a:rPr lang="ja-JP" altLang="en-US" sz="20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充実の</a:t>
            </a:r>
            <a:endParaRPr lang="en-US" altLang="ja-JP" sz="2000" b="1" dirty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95000"/>
              </a:lnSpc>
            </a:pPr>
            <a:r>
              <a:rPr lang="ja-JP" altLang="en-US" sz="20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カリキュラム</a:t>
            </a:r>
          </a:p>
        </p:txBody>
      </p:sp>
      <p:sp>
        <p:nvSpPr>
          <p:cNvPr id="85" name="正方形/長方形 84"/>
          <p:cNvSpPr/>
          <p:nvPr/>
        </p:nvSpPr>
        <p:spPr>
          <a:xfrm>
            <a:off x="5762870" y="7950958"/>
            <a:ext cx="1874924" cy="972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ja-JP" altLang="en-US" sz="1300" spc="-10" dirty="0">
                <a:solidFill>
                  <a:schemeClr val="bg1"/>
                </a:solidFill>
              </a:rPr>
              <a:t>対面授業以外に</a:t>
            </a:r>
            <a:r>
              <a:rPr lang="ja-JP" altLang="en-US" sz="1300" u="sng" spc="-10" dirty="0">
                <a:solidFill>
                  <a:schemeClr val="bg1"/>
                </a:solidFill>
              </a:rPr>
              <a:t>映像授業もあります。</a:t>
            </a:r>
            <a:r>
              <a:rPr lang="ja-JP" altLang="en-US" sz="1300" spc="-10" dirty="0">
                <a:solidFill>
                  <a:schemeClr val="bg1"/>
                </a:solidFill>
              </a:rPr>
              <a:t>また、脳科学に基づく学習法は</a:t>
            </a:r>
            <a:r>
              <a:rPr lang="ja-JP" altLang="en-US" sz="1300" u="sng" spc="-10" dirty="0">
                <a:solidFill>
                  <a:schemeClr val="bg1"/>
                </a:solidFill>
              </a:rPr>
              <a:t>京進オリジナル</a:t>
            </a:r>
            <a:r>
              <a:rPr lang="ja-JP" altLang="en-US" sz="1300" spc="-10" dirty="0">
                <a:solidFill>
                  <a:schemeClr val="bg1"/>
                </a:solidFill>
              </a:rPr>
              <a:t>！</a:t>
            </a:r>
            <a:endParaRPr lang="en-US" altLang="ja-JP" sz="1300" spc="-10" dirty="0">
              <a:solidFill>
                <a:schemeClr val="bg1"/>
              </a:solidFill>
            </a:endParaRPr>
          </a:p>
        </p:txBody>
      </p:sp>
      <p:sp>
        <p:nvSpPr>
          <p:cNvPr id="86" name="正方形/長方形 85"/>
          <p:cNvSpPr/>
          <p:nvPr/>
        </p:nvSpPr>
        <p:spPr>
          <a:xfrm>
            <a:off x="641977" y="1467352"/>
            <a:ext cx="72569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8000" b="1" cap="none" spc="0" dirty="0">
                <a:ln w="63500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/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おためしパック </a:t>
            </a:r>
          </a:p>
        </p:txBody>
      </p:sp>
      <p:sp>
        <p:nvSpPr>
          <p:cNvPr id="87" name="正方形/長方形 86"/>
          <p:cNvSpPr/>
          <p:nvPr/>
        </p:nvSpPr>
        <p:spPr>
          <a:xfrm>
            <a:off x="0" y="397391"/>
            <a:ext cx="299809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8000" b="1" dirty="0">
                <a:ln w="63500">
                  <a:solidFill>
                    <a:srgbClr val="0070C0"/>
                  </a:solidFill>
                  <a:prstDash val="solid"/>
                </a:ln>
                <a:solidFill>
                  <a:srgbClr val="FFF1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冬講</a:t>
            </a:r>
            <a:endParaRPr lang="ja-JP" altLang="en-US" sz="8000" b="1" cap="none" spc="0" dirty="0">
              <a:ln w="63500">
                <a:solidFill>
                  <a:srgbClr val="0070C0"/>
                </a:solidFill>
                <a:prstDash val="solid"/>
              </a:ln>
              <a:solidFill>
                <a:srgbClr val="FFF100"/>
              </a:solidFill>
              <a:effectLst/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grpSp>
        <p:nvGrpSpPr>
          <p:cNvPr id="88" name="グループ化 87"/>
          <p:cNvGrpSpPr/>
          <p:nvPr/>
        </p:nvGrpSpPr>
        <p:grpSpPr>
          <a:xfrm>
            <a:off x="554908" y="9359745"/>
            <a:ext cx="5505957" cy="1235737"/>
            <a:chOff x="-1002758" y="1943646"/>
            <a:chExt cx="5494330" cy="1290192"/>
          </a:xfrm>
        </p:grpSpPr>
        <p:grpSp>
          <p:nvGrpSpPr>
            <p:cNvPr id="89" name="Group 4"/>
            <p:cNvGrpSpPr>
              <a:grpSpLocks/>
            </p:cNvGrpSpPr>
            <p:nvPr/>
          </p:nvGrpSpPr>
          <p:grpSpPr bwMode="auto">
            <a:xfrm>
              <a:off x="-1002758" y="1943646"/>
              <a:ext cx="4380991" cy="1253836"/>
              <a:chOff x="37103" y="880767"/>
              <a:chExt cx="5634" cy="1608"/>
            </a:xfrm>
          </p:grpSpPr>
          <p:sp>
            <p:nvSpPr>
              <p:cNvPr id="91" name="WordArt 9"/>
              <p:cNvSpPr>
                <a:spLocks noChangeArrowheads="1" noChangeShapeType="1" noTextEdit="1"/>
              </p:cNvSpPr>
              <p:nvPr/>
            </p:nvSpPr>
            <p:spPr bwMode="auto">
              <a:xfrm>
                <a:off x="37134" y="880767"/>
                <a:ext cx="5603" cy="637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numCol="1" fromWordArt="1">
                <a:prstTxWarp prst="textPlain">
                  <a:avLst>
                    <a:gd name="adj" fmla="val 50000"/>
                  </a:avLst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0">
                  <a:buNone/>
                </a:pPr>
                <a:r>
                  <a:rPr lang="ja-JP" altLang="en-US" sz="3600" b="1" kern="10" spc="0" dirty="0">
                    <a:ln w="19050">
                      <a:noFill/>
                      <a:round/>
                      <a:headEnd/>
                      <a:tailEnd/>
                    </a:ln>
                    <a:solidFill>
                      <a:srgbClr val="FF0000"/>
                    </a:solidFill>
                    <a:effectLst/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京進スクール・ワン</a:t>
                </a:r>
                <a:r>
                  <a:rPr lang="ja-JP" altLang="en-US" sz="3600" b="1" kern="10" dirty="0">
                    <a:ln w="19050">
                      <a:noFill/>
                      <a:round/>
                      <a:headEnd/>
                      <a:tailEnd/>
                    </a:ln>
                    <a:solidFill>
                      <a:srgbClr val="FF0000"/>
                    </a:solidFill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　大垣</a:t>
                </a:r>
                <a:r>
                  <a:rPr lang="ja-JP" altLang="en-US" sz="3600" b="1" kern="10" spc="0" dirty="0">
                    <a:ln w="19050">
                      <a:noFill/>
                      <a:round/>
                      <a:headEnd/>
                      <a:tailEnd/>
                    </a:ln>
                    <a:solidFill>
                      <a:srgbClr val="FF0000"/>
                    </a:solidFill>
                    <a:effectLst/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教室</a:t>
                </a:r>
              </a:p>
            </p:txBody>
          </p:sp>
          <p:sp>
            <p:nvSpPr>
              <p:cNvPr id="92" name="WordArt 6"/>
              <p:cNvSpPr>
                <a:spLocks noChangeArrowheads="1" noChangeShapeType="1"/>
              </p:cNvSpPr>
              <p:nvPr/>
            </p:nvSpPr>
            <p:spPr bwMode="auto">
              <a:xfrm>
                <a:off x="37103" y="881638"/>
                <a:ext cx="2364" cy="737"/>
              </a:xfrm>
              <a:prstGeom prst="rect">
                <a:avLst/>
              </a:prstGeom>
              <a:extLs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numCol="1" fromWordArt="1">
                <a:prstTxWarp prst="textSlantUp">
                  <a:avLst>
                    <a:gd name="adj" fmla="val 0"/>
                  </a:avLst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rtl="0">
                  <a:buNone/>
                </a:pPr>
                <a:r>
                  <a:rPr lang="en-US" altLang="ja-JP" sz="1800" kern="10" spc="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TEL:0584-71-6770</a:t>
                </a:r>
                <a:endParaRPr lang="en-US" altLang="ja-JP" sz="1800" kern="10" spc="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HGP創英角ｺﾞｼｯｸUB" panose="020B0900000000000000" pitchFamily="50" charset="-128"/>
                  <a:ea typeface="HGP創英角ｺﾞｼｯｸUB" panose="020B0900000000000000" pitchFamily="50" charset="-128"/>
                  <a:hlinkClick r:id="rId11"/>
                </a:endParaRPr>
              </a:p>
              <a:p>
                <a:pPr algn="ctr" rtl="0">
                  <a:buNone/>
                </a:pPr>
                <a:r>
                  <a:rPr lang="en-US" altLang="ja-JP" sz="1800" kern="10" spc="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000000"/>
                    </a:solidFill>
                    <a:effectLst/>
                    <a:latin typeface="HGP創英角ｺﾞｼｯｸUB" panose="020B0900000000000000" pitchFamily="50" charset="-128"/>
                    <a:ea typeface="HGP創英角ｺﾞｼｯｸUB" panose="020B0900000000000000" pitchFamily="50" charset="-128"/>
                  </a:rPr>
                  <a:t>FAX:0584-71-6771</a:t>
                </a:r>
              </a:p>
            </p:txBody>
          </p:sp>
        </p:grpSp>
        <p:sp>
          <p:nvSpPr>
            <p:cNvPr id="90" name="WordArt 3"/>
            <p:cNvSpPr>
              <a:spLocks noChangeArrowheads="1" noChangeShapeType="1"/>
            </p:cNvSpPr>
            <p:nvPr/>
          </p:nvSpPr>
          <p:spPr bwMode="auto">
            <a:xfrm>
              <a:off x="918358" y="2530761"/>
              <a:ext cx="3573214" cy="703077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numCol="1" fromWordArt="1">
              <a:prstTxWarp prst="textPlain">
                <a:avLst>
                  <a:gd name="adj" fmla="val 50000"/>
                </a:avLst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l" rtl="0">
                <a:buNone/>
              </a:pPr>
              <a:r>
                <a:rPr lang="ja-JP" altLang="en-US" sz="3600" kern="10" spc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〒</a:t>
              </a:r>
              <a:r>
                <a:rPr lang="en-US" altLang="ja-JP" sz="3600" kern="10" spc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503-0911</a:t>
              </a:r>
            </a:p>
            <a:p>
              <a:pPr algn="l" rtl="0">
                <a:buNone/>
              </a:pPr>
              <a:r>
                <a:rPr lang="ja-JP" altLang="en-US" sz="3600" kern="10" spc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岐阜県大垣市室本町</a:t>
              </a:r>
              <a:r>
                <a:rPr lang="en-US" altLang="ja-JP" sz="3600" kern="10" spc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3</a:t>
              </a:r>
              <a:r>
                <a:rPr lang="ja-JP" altLang="en-US" sz="3600" kern="10" spc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丁目６－１　エスペランサ遠藤</a:t>
              </a:r>
              <a:r>
                <a:rPr lang="en-US" altLang="ja-JP" sz="3600" kern="10" spc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2</a:t>
              </a:r>
              <a:r>
                <a:rPr lang="en-US" altLang="ja-JP" sz="3600" kern="10" dirty="0">
                  <a:solidFill>
                    <a:srgbClr val="000000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F</a:t>
              </a:r>
              <a:endParaRPr lang="en-US" altLang="ja-JP" sz="3600" kern="10" spc="0" dirty="0">
                <a:ln>
                  <a:noFill/>
                </a:ln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pic>
        <p:nvPicPr>
          <p:cNvPr id="94" name="図 9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8555" y="578160"/>
            <a:ext cx="3424694" cy="933250"/>
          </a:xfrm>
          <a:prstGeom prst="rect">
            <a:avLst/>
          </a:prstGeom>
        </p:spPr>
      </p:pic>
      <p:sp>
        <p:nvSpPr>
          <p:cNvPr id="95" name="正方形/長方形 94"/>
          <p:cNvSpPr/>
          <p:nvPr/>
        </p:nvSpPr>
        <p:spPr>
          <a:xfrm>
            <a:off x="1998858" y="6285765"/>
            <a:ext cx="5483260" cy="463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1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英語</a:t>
            </a:r>
            <a:r>
              <a:rPr lang="ja-JP" altLang="en-US" sz="2410" spc="-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／算数･</a:t>
            </a:r>
            <a:r>
              <a:rPr lang="ja-JP" altLang="en-US" sz="241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数学</a:t>
            </a:r>
            <a:r>
              <a:rPr lang="ja-JP" altLang="en-US" sz="2410" spc="-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／</a:t>
            </a:r>
            <a:r>
              <a:rPr lang="ja-JP" altLang="en-US" sz="241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国語</a:t>
            </a:r>
            <a:r>
              <a:rPr lang="ja-JP" altLang="en-US" sz="2410" spc="-1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／ 理科／社会</a:t>
            </a:r>
            <a:endParaRPr lang="ja-JP" altLang="en-US" sz="241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3757175" y="7919013"/>
            <a:ext cx="1926135" cy="972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altLang="ja-JP" sz="1300" u="sng" spc="-10" dirty="0">
                <a:solidFill>
                  <a:schemeClr val="bg1"/>
                </a:solidFill>
              </a:rPr>
              <a:t>40</a:t>
            </a:r>
            <a:r>
              <a:rPr lang="ja-JP" altLang="en-US" sz="1300" u="sng" spc="-10" dirty="0">
                <a:solidFill>
                  <a:schemeClr val="bg1"/>
                </a:solidFill>
              </a:rPr>
              <a:t>年以上の指導実績、</a:t>
            </a:r>
            <a:endParaRPr lang="en-US" altLang="ja-JP" sz="1300" u="sng" spc="-10" dirty="0">
              <a:solidFill>
                <a:schemeClr val="bg1"/>
              </a:solidFill>
            </a:endParaRPr>
          </a:p>
          <a:p>
            <a:pPr algn="ctr">
              <a:lnSpc>
                <a:spcPct val="110000"/>
              </a:lnSpc>
            </a:pPr>
            <a:r>
              <a:rPr lang="ja-JP" altLang="en-US" sz="1300" u="sng" spc="-10" dirty="0">
                <a:solidFill>
                  <a:schemeClr val="bg1"/>
                </a:solidFill>
              </a:rPr>
              <a:t>合格者の学習データ</a:t>
            </a:r>
            <a:r>
              <a:rPr lang="ja-JP" altLang="en-US" sz="1300" spc="-10" dirty="0">
                <a:solidFill>
                  <a:schemeClr val="bg1"/>
                </a:solidFill>
              </a:rPr>
              <a:t>から</a:t>
            </a:r>
            <a:endParaRPr lang="en-US" altLang="ja-JP" sz="1300" spc="-10" dirty="0">
              <a:solidFill>
                <a:schemeClr val="bg1"/>
              </a:solidFill>
            </a:endParaRPr>
          </a:p>
          <a:p>
            <a:pPr algn="ctr">
              <a:lnSpc>
                <a:spcPct val="110000"/>
              </a:lnSpc>
            </a:pPr>
            <a:r>
              <a:rPr lang="ja-JP" altLang="en-US" sz="1300" spc="-10" dirty="0">
                <a:solidFill>
                  <a:schemeClr val="bg1"/>
                </a:solidFill>
              </a:rPr>
              <a:t>導き出された独自カリキュラムをご提案。</a:t>
            </a:r>
          </a:p>
        </p:txBody>
      </p:sp>
      <p:sp>
        <p:nvSpPr>
          <p:cNvPr id="97" name="正方形/長方形 96"/>
          <p:cNvSpPr/>
          <p:nvPr/>
        </p:nvSpPr>
        <p:spPr>
          <a:xfrm>
            <a:off x="1859576" y="7741885"/>
            <a:ext cx="1816529" cy="1192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ja-JP" altLang="en-US" sz="1300" spc="-10" dirty="0">
                <a:solidFill>
                  <a:schemeClr val="bg1"/>
                </a:solidFill>
              </a:rPr>
              <a:t>当塾では授業によって科目担当を変えるのではなく、</a:t>
            </a:r>
            <a:r>
              <a:rPr lang="ja-JP" altLang="en-US" sz="1300" u="sng" spc="-10" dirty="0">
                <a:solidFill>
                  <a:schemeClr val="bg1"/>
                </a:solidFill>
              </a:rPr>
              <a:t>担当者が</a:t>
            </a:r>
            <a:endParaRPr lang="en-US" altLang="ja-JP" sz="1300" u="sng" spc="-10" dirty="0">
              <a:solidFill>
                <a:schemeClr val="bg1"/>
              </a:solidFill>
            </a:endParaRPr>
          </a:p>
          <a:p>
            <a:pPr algn="ctr">
              <a:lnSpc>
                <a:spcPct val="110000"/>
              </a:lnSpc>
            </a:pPr>
            <a:r>
              <a:rPr lang="ja-JP" altLang="en-US" sz="1300" u="sng" spc="-10" dirty="0">
                <a:solidFill>
                  <a:schemeClr val="bg1"/>
                </a:solidFill>
              </a:rPr>
              <a:t>一貫した学習管理</a:t>
            </a:r>
            <a:endParaRPr lang="en-US" altLang="ja-JP" sz="1300" u="sng" spc="-10" dirty="0">
              <a:solidFill>
                <a:schemeClr val="bg1"/>
              </a:solidFill>
            </a:endParaRPr>
          </a:p>
          <a:p>
            <a:pPr algn="ctr">
              <a:lnSpc>
                <a:spcPct val="110000"/>
              </a:lnSpc>
            </a:pPr>
            <a:r>
              <a:rPr lang="ja-JP" altLang="en-US" sz="1300" u="sng" spc="-10" dirty="0">
                <a:solidFill>
                  <a:schemeClr val="bg1"/>
                </a:solidFill>
              </a:rPr>
              <a:t>をします。</a:t>
            </a:r>
          </a:p>
        </p:txBody>
      </p:sp>
      <p:sp>
        <p:nvSpPr>
          <p:cNvPr id="98" name="正方形/長方形 97"/>
          <p:cNvSpPr/>
          <p:nvPr/>
        </p:nvSpPr>
        <p:spPr>
          <a:xfrm>
            <a:off x="1918267" y="7401648"/>
            <a:ext cx="1699208" cy="418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</a:pPr>
            <a:r>
              <a:rPr lang="ja-JP" altLang="en-US" sz="22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担当講師</a:t>
            </a:r>
          </a:p>
        </p:txBody>
      </p:sp>
      <p:sp>
        <p:nvSpPr>
          <p:cNvPr id="99" name="正方形/長方形 98"/>
          <p:cNvSpPr/>
          <p:nvPr/>
        </p:nvSpPr>
        <p:spPr>
          <a:xfrm>
            <a:off x="5777881" y="7298970"/>
            <a:ext cx="1801019" cy="739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5000"/>
              </a:lnSpc>
            </a:pPr>
            <a:r>
              <a:rPr lang="ja-JP" altLang="en-US" sz="22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様々な</a:t>
            </a:r>
            <a:endParaRPr lang="en-US" altLang="ja-JP" sz="2200" b="1" dirty="0">
              <a:solidFill>
                <a:srgbClr val="FFFF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95000"/>
              </a:lnSpc>
            </a:pPr>
            <a:r>
              <a:rPr lang="ja-JP" altLang="en-US" sz="22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学習プラン</a:t>
            </a:r>
          </a:p>
        </p:txBody>
      </p:sp>
      <p:sp>
        <p:nvSpPr>
          <p:cNvPr id="101" name="正方形/長方形 100"/>
          <p:cNvSpPr/>
          <p:nvPr/>
        </p:nvSpPr>
        <p:spPr>
          <a:xfrm>
            <a:off x="339532" y="3610677"/>
            <a:ext cx="1112805" cy="8340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1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開催</a:t>
            </a:r>
            <a:endParaRPr lang="en-US" altLang="ja-JP" sz="241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  <a:p>
            <a:r>
              <a:rPr lang="ja-JP" altLang="en-US" sz="241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　期間</a:t>
            </a:r>
          </a:p>
        </p:txBody>
      </p:sp>
      <p:pic>
        <p:nvPicPr>
          <p:cNvPr id="103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6235" y="7635845"/>
            <a:ext cx="1146505" cy="1423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" name="図 103"/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656" y="9228794"/>
            <a:ext cx="1259840" cy="1366688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正方形/長方形 104"/>
          <p:cNvSpPr/>
          <p:nvPr/>
        </p:nvSpPr>
        <p:spPr>
          <a:xfrm>
            <a:off x="177842" y="7090617"/>
            <a:ext cx="1769563" cy="56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京進スクール･ワン</a:t>
            </a:r>
            <a:endParaRPr lang="en-US" altLang="ja-JP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10000"/>
              </a:lnSpc>
            </a:pP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はココが違う!!</a:t>
            </a:r>
          </a:p>
        </p:txBody>
      </p:sp>
      <p:pic>
        <p:nvPicPr>
          <p:cNvPr id="106" name="図 105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363" y="642351"/>
            <a:ext cx="1422653" cy="907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3" name="グループ化 52"/>
          <p:cNvGrpSpPr/>
          <p:nvPr/>
        </p:nvGrpSpPr>
        <p:grpSpPr>
          <a:xfrm>
            <a:off x="351313" y="3597426"/>
            <a:ext cx="4632235" cy="834191"/>
            <a:chOff x="312936" y="3493519"/>
            <a:chExt cx="5057101" cy="834191"/>
          </a:xfrm>
        </p:grpSpPr>
        <p:cxnSp>
          <p:nvCxnSpPr>
            <p:cNvPr id="18" name="直線コネクタ 17"/>
            <p:cNvCxnSpPr/>
            <p:nvPr/>
          </p:nvCxnSpPr>
          <p:spPr>
            <a:xfrm>
              <a:off x="312936" y="3493519"/>
              <a:ext cx="5057101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直線コネクタ 106"/>
            <p:cNvCxnSpPr/>
            <p:nvPr/>
          </p:nvCxnSpPr>
          <p:spPr>
            <a:xfrm>
              <a:off x="312936" y="4327710"/>
              <a:ext cx="5057101" cy="0"/>
            </a:xfrm>
            <a:prstGeom prst="line">
              <a:avLst/>
            </a:prstGeom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2" name="図 11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199" y="5452130"/>
            <a:ext cx="956818" cy="1048327"/>
          </a:xfrm>
          <a:prstGeom prst="rect">
            <a:avLst/>
          </a:prstGeom>
        </p:spPr>
      </p:pic>
      <p:cxnSp>
        <p:nvCxnSpPr>
          <p:cNvPr id="115" name="直線コネクタ 114"/>
          <p:cNvCxnSpPr/>
          <p:nvPr/>
        </p:nvCxnSpPr>
        <p:spPr>
          <a:xfrm>
            <a:off x="177880" y="7115095"/>
            <a:ext cx="134561" cy="46567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線コネクタ 117"/>
          <p:cNvCxnSpPr/>
          <p:nvPr/>
        </p:nvCxnSpPr>
        <p:spPr>
          <a:xfrm flipH="1">
            <a:off x="1808797" y="7143772"/>
            <a:ext cx="134561" cy="46567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9" name="図 118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433" y="7707351"/>
            <a:ext cx="535670" cy="487558"/>
          </a:xfrm>
          <a:prstGeom prst="rect">
            <a:avLst/>
          </a:prstGeom>
        </p:spPr>
      </p:pic>
      <p:sp>
        <p:nvSpPr>
          <p:cNvPr id="2" name="角丸四角形 1"/>
          <p:cNvSpPr/>
          <p:nvPr/>
        </p:nvSpPr>
        <p:spPr>
          <a:xfrm>
            <a:off x="1418785" y="4783059"/>
            <a:ext cx="3184830" cy="734186"/>
          </a:xfrm>
          <a:prstGeom prst="roundRect">
            <a:avLst/>
          </a:prstGeom>
        </p:spPr>
        <p:txBody>
          <a:bodyPr rtlCol="0" anchor="ctr">
            <a:sp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" name="角丸四角形 2"/>
          <p:cNvSpPr/>
          <p:nvPr/>
        </p:nvSpPr>
        <p:spPr>
          <a:xfrm>
            <a:off x="1275446" y="4643813"/>
            <a:ext cx="4407864" cy="772519"/>
          </a:xfrm>
          <a:prstGeom prst="roundRect">
            <a:avLst/>
          </a:prstGeom>
          <a:solidFill>
            <a:schemeClr val="bg1"/>
          </a:solidFill>
        </p:spPr>
        <p:txBody>
          <a:bodyPr rtlCol="0" anchor="ctr">
            <a:sp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82" name="正方形/長方形 81"/>
          <p:cNvSpPr/>
          <p:nvPr/>
        </p:nvSpPr>
        <p:spPr>
          <a:xfrm>
            <a:off x="1969898" y="4683730"/>
            <a:ext cx="47207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6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無料</a:t>
            </a:r>
            <a:r>
              <a:rPr lang="en-US" altLang="ja-JP" sz="36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‼</a:t>
            </a:r>
            <a:r>
              <a:rPr lang="ja-JP" altLang="en-US" sz="2800" dirty="0">
                <a:solidFill>
                  <a:srgbClr val="FF0000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（２回まで）</a:t>
            </a:r>
            <a:endParaRPr lang="zh-CN" altLang="en-US" sz="2800" dirty="0">
              <a:solidFill>
                <a:srgbClr val="FF0000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pSp>
        <p:nvGrpSpPr>
          <p:cNvPr id="79" name="グループ化 78"/>
          <p:cNvGrpSpPr/>
          <p:nvPr/>
        </p:nvGrpSpPr>
        <p:grpSpPr>
          <a:xfrm>
            <a:off x="250415" y="4631282"/>
            <a:ext cx="1509971" cy="992785"/>
            <a:chOff x="1726652" y="5497873"/>
            <a:chExt cx="1088087" cy="439152"/>
          </a:xfrm>
        </p:grpSpPr>
        <p:pic>
          <p:nvPicPr>
            <p:cNvPr id="80" name="図 79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26652" y="5497873"/>
              <a:ext cx="1088087" cy="359522"/>
            </a:xfrm>
            <a:prstGeom prst="rect">
              <a:avLst/>
            </a:prstGeom>
          </p:spPr>
        </p:pic>
        <p:sp>
          <p:nvSpPr>
            <p:cNvPr id="81" name="正方形/長方形 80"/>
            <p:cNvSpPr/>
            <p:nvPr/>
          </p:nvSpPr>
          <p:spPr>
            <a:xfrm>
              <a:off x="1750688" y="5511443"/>
              <a:ext cx="1006348" cy="4255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ja-JP" altLang="en-US" sz="3600" dirty="0">
                  <a:solidFill>
                    <a:srgbClr val="FFF100"/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料 金</a:t>
              </a:r>
            </a:p>
          </p:txBody>
        </p:sp>
      </p:grpSp>
      <p:pic>
        <p:nvPicPr>
          <p:cNvPr id="5" name="図 4">
            <a:extLst>
              <a:ext uri="{FF2B5EF4-FFF2-40B4-BE49-F238E27FC236}">
                <a16:creationId xmlns:a16="http://schemas.microsoft.com/office/drawing/2014/main" id="{5401030F-896E-7C08-07A3-25A68A4E9EE8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864" y="9292703"/>
            <a:ext cx="939605" cy="939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132631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>
        <a:spAutoFit/>
      </a:bodyPr>
      <a:lstStyle>
        <a:defPPr>
          <a:defRPr dirty="0"/>
        </a:defPPr>
      </a:lstStyle>
    </a:spDef>
    <a:txDef>
      <a:spPr>
        <a:noFill/>
      </a:spPr>
      <a:bodyPr wrap="square" lIns="0" tIns="0" rIns="0" bIns="0" rtlCol="0">
        <a:spAutoFit/>
      </a:bodyPr>
      <a:lstStyle>
        <a:defPPr>
          <a:defRPr kumimoji="1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219</Words>
  <Application>Microsoft Office PowerPoint</Application>
  <PresentationFormat>ユーザー設定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HGP創英角ｺﾞｼｯｸUB</vt:lpstr>
      <vt:lpstr>HGP創英角ﾎﾟｯﾌﾟ体</vt:lpstr>
      <vt:lpstr>HGS創英角ｺﾞｼｯｸUB</vt:lpstr>
      <vt:lpstr>HG丸ｺﾞｼｯｸM-PRO</vt:lpstr>
      <vt:lpstr>ＭＳ Ｐゴシック</vt:lpstr>
      <vt:lpstr>メイリオ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2016-11-25T11:04:25Z</dcterms:created>
  <dcterms:modified xsi:type="dcterms:W3CDTF">2025-11-17T07:36:56Z</dcterms:modified>
</cp:coreProperties>
</file>